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 id="2147484289" r:id="rId2"/>
  </p:sldMasterIdLst>
  <p:notesMasterIdLst>
    <p:notesMasterId r:id="rId32"/>
  </p:notesMasterIdLst>
  <p:sldIdLst>
    <p:sldId id="1449" r:id="rId3"/>
    <p:sldId id="1450" r:id="rId4"/>
    <p:sldId id="1451" r:id="rId5"/>
    <p:sldId id="1452" r:id="rId6"/>
    <p:sldId id="955" r:id="rId7"/>
    <p:sldId id="1563" r:id="rId8"/>
    <p:sldId id="1564" r:id="rId9"/>
    <p:sldId id="1554" r:id="rId10"/>
    <p:sldId id="1594" r:id="rId11"/>
    <p:sldId id="1595" r:id="rId12"/>
    <p:sldId id="1596" r:id="rId13"/>
    <p:sldId id="1565" r:id="rId14"/>
    <p:sldId id="1512" r:id="rId15"/>
    <p:sldId id="1598" r:id="rId16"/>
    <p:sldId id="1597" r:id="rId17"/>
    <p:sldId id="1599" r:id="rId18"/>
    <p:sldId id="1541" r:id="rId19"/>
    <p:sldId id="1183" r:id="rId20"/>
    <p:sldId id="1538" r:id="rId21"/>
    <p:sldId id="1584" r:id="rId22"/>
    <p:sldId id="1585" r:id="rId23"/>
    <p:sldId id="1586" r:id="rId24"/>
    <p:sldId id="1587" r:id="rId25"/>
    <p:sldId id="1588" r:id="rId26"/>
    <p:sldId id="1589" r:id="rId27"/>
    <p:sldId id="1590" r:id="rId28"/>
    <p:sldId id="1591" r:id="rId29"/>
    <p:sldId id="1592" r:id="rId30"/>
    <p:sldId id="1593" r:id="rId31"/>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85035" autoAdjust="0"/>
  </p:normalViewPr>
  <p:slideViewPr>
    <p:cSldViewPr>
      <p:cViewPr>
        <p:scale>
          <a:sx n="75" d="100"/>
          <a:sy n="75" d="100"/>
        </p:scale>
        <p:origin x="2106" y="1308"/>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3586481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2Th 2:10 and with all the deception of wickedness for those who perish, because they did not receive the love of the truth so as to be saved.</a:t>
            </a:r>
          </a:p>
          <a:p>
            <a:pPr marL="0" indent="0">
              <a:buNone/>
            </a:pPr>
            <a:r>
              <a:rPr lang="en-US" b="0" dirty="0" smtClean="0"/>
              <a:t>Ac 11:14 and he will speak words to you by which you will be saved, you and all your household.'</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49150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2Th 2:10 and with all the deception of wickedness for those who perish, because they did not receive the love of the truth so as to be saved.</a:t>
            </a:r>
          </a:p>
          <a:p>
            <a:pPr marL="0" indent="0">
              <a:buNone/>
            </a:pPr>
            <a:r>
              <a:rPr lang="en-US" b="0" dirty="0" smtClean="0"/>
              <a:t>Ac 11:14 and he will speak words to you by which you will be saved, you and all your household.'</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860446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Seven times in Genesis 1 God calls the creation good</a:t>
            </a:r>
          </a:p>
          <a:p>
            <a:pPr marL="0" indent="0">
              <a:buNone/>
            </a:pPr>
            <a:r>
              <a:rPr lang="en-US" b="0" dirty="0" smtClean="0"/>
              <a:t> Ge 1:4 And God saw the light, that it was good; and God divided the light from the darkness.</a:t>
            </a:r>
          </a:p>
          <a:p>
            <a:pPr marL="0" indent="0">
              <a:buNone/>
            </a:pPr>
            <a:r>
              <a:rPr lang="en-US" b="0" dirty="0" smtClean="0"/>
              <a:t>De 6:24 'And the LORD commanded us to observe all these statutes, to fear the LORD our God, for our good always, that He might preserve us alive, as it is this day.</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467181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308366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91818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87621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457072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470714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389796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60181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93435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3970681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Php</a:t>
            </a:r>
            <a:r>
              <a:rPr lang="en-US" dirty="0" smtClean="0"/>
              <a:t> 2:12 ¶ Therefore, my beloved, as you have always obeyed, not as in my presence only, but now much more in my absence, work out your own salvation with fear and trembling;</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5</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948921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4013184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 2Pe 1:10 Therefore, brethren, be all the more diligent to make certain about His calling and choosing you; for as long as you practice these things, you will never stumble; 11 for so an entrance will be supplied to you abundantly into the everlasting kingdom of our Lord and Savior Jesus Christ.</a:t>
            </a:r>
          </a:p>
          <a:p>
            <a:pPr marL="0" indent="0">
              <a:buNone/>
            </a:pPr>
            <a:r>
              <a:rPr lang="en-US" b="0" dirty="0" err="1" smtClean="0"/>
              <a:t>Eph</a:t>
            </a:r>
            <a:r>
              <a:rPr lang="en-US" b="0" dirty="0" smtClean="0"/>
              <a:t> 6:10 ¶ Finally, my brethren, be strong in the Lord and in the power of His might. 11 Put on the whole armor of God, that you may be able to stand against the wiles of the devil. 12 For we do not wrestle against flesh and blood, but against principalities, against powers, against the rulers of the darkness of this age, against spiritual hosts of wickedness in the heavenly places. 13 Therefore take up the whole armor of God, that you may be able to withstand in the evil day, and having done all, to stand. 14 Stand therefore, having girded your waist with truth, having put on the breastplate of righteousness, 15 and having shod your feet with the preparation of the gospel of peace; 16 above all, taking the shield of faith with which you will be able to quench all the fiery darts of the wicked one. 17 And take the helmet of salvation, and the sword of the Spirit, which is the word of God; 18 praying always with all prayer and supplication in the Spirit, being watchful to this end with all perseverance and supplication for all the saints--</a:t>
            </a: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601768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143791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42ACE2-5955-48D4-8440-60D78FFD26F9}"/>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77CEED33-0F81-477F-B7D6-FA1C443342F8}"/>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6EB5C34A-8E38-4FFD-8503-5F69C39A5CAB}"/>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64D2E398-2DA1-465C-9202-0B1D92AC630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FE5039B-1102-47E0-B1D6-C5A86ABBAB49}"/>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9002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5E00A6-8E93-439D-A1B8-25FF0B47B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5E3B267-F712-47CB-9C87-6A3232D8462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530436-1E12-43E4-A5D5-05CCCA58ECAF}"/>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D584585-A36E-486F-8486-DD3793E687B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DF46A08-072E-460E-B14E-4D2E43AC1951}"/>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0558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D44D29-6B60-40C7-9E1B-9B1D4D825155}"/>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6623FD6A-EDFC-4E60-BC76-C095DF3FA59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C780642-6F26-4D24-81F1-7A52267B9DF6}"/>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2FCB230-41A9-44C4-BD04-D77D43F7F82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0E280BE-28E4-4439-9D66-D1ED9F63363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157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043F93-993E-45BD-98E9-E67A060BE8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E73CB89-D63B-442B-90B4-DB776A8ED21F}"/>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1BCC372-8739-4124-B38D-EF52DB526D3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754E0A4-C1DB-4FD2-A277-1416F969B7AB}"/>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30FDF395-88F8-4031-8B3E-726D3A158F79}"/>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1C33FEED-6DE0-4B90-8958-7EE90B2D026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4597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CC875A-A28A-48A9-BACE-7547148367CA}"/>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04B6122B-FBD0-4C94-9168-C647BE7F9C25}"/>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939247C-A82D-4838-8202-CEF96F108E1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3E62747-4F83-45F3-82B5-97520966E405}"/>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86A9142-57E0-4A41-898D-E55851CE2B0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BB8407E-5B5B-45F4-AADD-8866EBECB9D7}"/>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30EA0E34-2981-4563-AAFD-79E44D38FF9D}"/>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6AF10CAF-8A8A-488E-B807-7C85F80264F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0717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3DACBF-7D75-4869-AC3A-8A299DF71D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F440A91-1A8C-4381-B721-128CD25E90D4}"/>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CF8DD213-CCAD-4176-B0C2-542B80A31023}"/>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824BEABC-17DC-453C-801A-18223113AF7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7670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5A342172-A8C9-4D00-A4F9-ED05C090486D}"/>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01FE1D98-B8A5-4084-B6D8-1F8D5E21B137}"/>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7089C0AD-F850-4A33-AB32-2A47EABC2C0A}"/>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3988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32ACAF-40AB-4A72-BD80-210E2BEC8EF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76C6AB59-BF46-4664-875D-9654F056CA1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FA9641BD-3EDE-4956-889D-5446BE76C0EC}"/>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B4A1A827-381D-4290-9D61-BC4E4576CDE2}"/>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9E7DC4D9-1362-41F4-AED6-842F0D7F022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AEA4BBCA-390C-49C0-A37D-4C04A99B4F24}"/>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1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0C29CB-AD78-44B1-AAC4-64B51053392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F6BF68AB-DD24-42FD-8DB5-2AF53D406898}"/>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268A155B-84E0-4F60-8B31-7B559655545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190184D2-B0C6-4E98-A647-979A1F8E0788}"/>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25BE1AF3-76A0-41AB-B975-6591675F542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4BDA170-AD55-4F25-835A-1BC9EBBAF497}"/>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0326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F3AC67-9422-4BB7-BF91-4E0C1644CC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B0C97D7-1281-4961-818A-3DBFC8D472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B42847-E283-4DFF-8FB0-7C81F115A80E}"/>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8B58E87-E312-4048-933C-5D14406B904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623D8EDF-7803-4A2C-9C96-5E8B0AC10B9D}"/>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5758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8521646-2393-42D2-B5F6-31F291F0E2F9}"/>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211508FF-1C25-463A-9FDA-F1DF4AABA4ED}"/>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118507C-F904-4A0F-B13A-1A3E221AD193}"/>
              </a:ext>
            </a:extLst>
          </p:cNvPr>
          <p:cNvSpPr>
            <a:spLocks noGrp="1"/>
          </p:cNvSpPr>
          <p:nvPr>
            <p:ph type="dt" sz="half" idx="10"/>
          </p:nvPr>
        </p:nvSpPr>
        <p:spPr/>
        <p:txBody>
          <a:bodyPr/>
          <a:lstStyle/>
          <a:p>
            <a:fld id="{CF42F0A5-A15D-4C82-BCBA-3E7A7F65FC20}" type="datetimeFigureOut">
              <a:rPr lang="en-US" smtClean="0">
                <a:solidFill>
                  <a:prstClr val="black">
                    <a:tint val="75000"/>
                  </a:prstClr>
                </a:solidFill>
              </a:rPr>
              <a:pPr/>
              <a:t>5/31/2022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CC5A2C3-ADB5-40DD-BA8F-A89F4D79FC0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3BD67CB-1D39-4574-A8D1-FD4CB0BD6198}"/>
              </a:ext>
            </a:extLst>
          </p:cNvPr>
          <p:cNvSpPr>
            <a:spLocks noGrp="1"/>
          </p:cNvSpPr>
          <p:nvPr>
            <p:ph type="sldNum" sz="quarter" idx="12"/>
          </p:nvPr>
        </p:nvSpPr>
        <p:spPr/>
        <p:txBody>
          <a:bodyPr/>
          <a:lstStyle/>
          <a:p>
            <a:fld id="{FF518798-D9E0-459C-B608-98B5833E2A4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274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6EA082D-8397-4A31-9F91-27533005B94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4E4023B-AF63-4862-A63B-9EE729708E8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DD53936-E098-477B-966F-ED40675FD2AE}"/>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fontAlgn="auto">
              <a:lnSpc>
                <a:spcPct val="100000"/>
              </a:lnSpc>
              <a:spcBef>
                <a:spcPts val="0"/>
              </a:spcBef>
              <a:spcAft>
                <a:spcPts val="0"/>
              </a:spcAft>
              <a:buClrTx/>
              <a:buSzTx/>
            </a:pPr>
            <a:fld id="{CF42F0A5-A15D-4C82-BCBA-3E7A7F65FC20}" type="datetimeFigureOut">
              <a:rPr lang="en-US" smtClean="0">
                <a:solidFill>
                  <a:prstClr val="black">
                    <a:tint val="75000"/>
                  </a:prstClr>
                </a:solidFill>
                <a:latin typeface="Calibri" panose="020F0502020204030204"/>
                <a:cs typeface="+mn-cs"/>
              </a:rPr>
              <a:pPr defTabSz="685800" fontAlgn="auto">
                <a:lnSpc>
                  <a:spcPct val="100000"/>
                </a:lnSpc>
                <a:spcBef>
                  <a:spcPts val="0"/>
                </a:spcBef>
                <a:spcAft>
                  <a:spcPts val="0"/>
                </a:spcAft>
                <a:buClrTx/>
                <a:buSzTx/>
              </a:pPr>
              <a:t>5/31/2022</a:t>
            </a:fld>
            <a:endParaRPr lang="en-US">
              <a:solidFill>
                <a:prstClr val="black">
                  <a:tint val="75000"/>
                </a:prstClr>
              </a:solidFill>
              <a:latin typeface="Calibri" panose="020F0502020204030204"/>
              <a:cs typeface="+mn-cs"/>
            </a:endParaRPr>
          </a:p>
        </p:txBody>
      </p:sp>
      <p:sp>
        <p:nvSpPr>
          <p:cNvPr id="5" name="Footer Placeholder 4">
            <a:extLst>
              <a:ext uri="{FF2B5EF4-FFF2-40B4-BE49-F238E27FC236}">
                <a16:creationId xmlns:a16="http://schemas.microsoft.com/office/drawing/2014/main" xmlns="" id="{F3F6DAA3-65DD-43AF-8C29-407FE431CD91}"/>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fontAlgn="auto">
              <a:lnSpc>
                <a:spcPct val="100000"/>
              </a:lnSpc>
              <a:spcBef>
                <a:spcPts val="0"/>
              </a:spcBef>
              <a:spcAft>
                <a:spcPts val="0"/>
              </a:spcAft>
              <a:buClrTx/>
              <a:buSzTx/>
            </a:pPr>
            <a:endParaRPr lang="en-US">
              <a:solidFill>
                <a:prstClr val="black">
                  <a:tint val="75000"/>
                </a:prstClr>
              </a:solidFill>
              <a:latin typeface="Calibri" panose="020F0502020204030204"/>
              <a:cs typeface="+mn-cs"/>
            </a:endParaRPr>
          </a:p>
        </p:txBody>
      </p:sp>
      <p:sp>
        <p:nvSpPr>
          <p:cNvPr id="6" name="Slide Number Placeholder 5">
            <a:extLst>
              <a:ext uri="{FF2B5EF4-FFF2-40B4-BE49-F238E27FC236}">
                <a16:creationId xmlns:a16="http://schemas.microsoft.com/office/drawing/2014/main" xmlns="" id="{16DA4AD4-34DB-47FB-A971-5A80F600AE0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fontAlgn="auto">
              <a:lnSpc>
                <a:spcPct val="100000"/>
              </a:lnSpc>
              <a:spcBef>
                <a:spcPts val="0"/>
              </a:spcBef>
              <a:spcAft>
                <a:spcPts val="0"/>
              </a:spcAft>
              <a:buClrTx/>
              <a:buSzTx/>
            </a:pPr>
            <a:fld id="{FF518798-D9E0-459C-B608-98B5833E2A43}" type="slidenum">
              <a:rPr lang="en-US" smtClean="0">
                <a:solidFill>
                  <a:prstClr val="black">
                    <a:tint val="75000"/>
                  </a:prstClr>
                </a:solidFill>
                <a:latin typeface="Calibri" panose="020F0502020204030204"/>
                <a:cs typeface="+mn-cs"/>
              </a:rPr>
              <a:pPr defTabSz="685800" fontAlgn="auto">
                <a:lnSpc>
                  <a:spcPct val="100000"/>
                </a:lnSpc>
                <a:spcBef>
                  <a:spcPts val="0"/>
                </a:spcBef>
                <a:spcAft>
                  <a:spcPts val="0"/>
                </a:spcAft>
                <a:buClrTx/>
                <a:buSzTx/>
              </a:pPr>
              <a:t>‹#›</a:t>
            </a:fld>
            <a:endParaRPr lang="en-US">
              <a:solidFill>
                <a:prstClr val="black">
                  <a:tint val="75000"/>
                </a:prstClr>
              </a:solidFill>
              <a:latin typeface="Calibri" panose="020F0502020204030204"/>
              <a:cs typeface="+mn-cs"/>
            </a:endParaRPr>
          </a:p>
        </p:txBody>
      </p:sp>
    </p:spTree>
    <p:extLst>
      <p:ext uri="{BB962C8B-B14F-4D97-AF65-F5344CB8AC3E}">
        <p14:creationId xmlns:p14="http://schemas.microsoft.com/office/powerpoint/2010/main" val="1679032952"/>
      </p:ext>
    </p:extLst>
  </p:cSld>
  <p:clrMap bg1="lt1" tx1="dk1" bg2="lt2" tx2="dk2" accent1="accent1" accent2="accent2" accent3="accent3" accent4="accent4" accent5="accent5" accent6="accent6" hlink="hlink" folHlink="folHlink"/>
  <p:sldLayoutIdLst>
    <p:sldLayoutId id="2147484290" r:id="rId1"/>
    <p:sldLayoutId id="2147484291" r:id="rId2"/>
    <p:sldLayoutId id="2147484292" r:id="rId3"/>
    <p:sldLayoutId id="2147484293" r:id="rId4"/>
    <p:sldLayoutId id="2147484294" r:id="rId5"/>
    <p:sldLayoutId id="2147484295" r:id="rId6"/>
    <p:sldLayoutId id="2147484296" r:id="rId7"/>
    <p:sldLayoutId id="2147484297" r:id="rId8"/>
    <p:sldLayoutId id="2147484298" r:id="rId9"/>
    <p:sldLayoutId id="2147484299" r:id="rId10"/>
    <p:sldLayoutId id="21474843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349335829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86800" cy="3943350"/>
          </a:xfrm>
        </p:spPr>
        <p:txBody>
          <a:bodyPr>
            <a:noAutofit/>
          </a:bodyPr>
          <a:lstStyle/>
          <a:p>
            <a:pPr marL="0" indent="0">
              <a:buNone/>
            </a:pPr>
            <a:r>
              <a:rPr lang="en-US" sz="3700" dirty="0" smtClean="0"/>
              <a:t>The church CANNOT save you</a:t>
            </a:r>
          </a:p>
          <a:p>
            <a:pPr marL="0" indent="0">
              <a:buNone/>
            </a:pPr>
            <a:r>
              <a:rPr lang="en-US" sz="3700" dirty="0"/>
              <a:t>	</a:t>
            </a:r>
            <a:r>
              <a:rPr lang="en-US" sz="3700" dirty="0" smtClean="0"/>
              <a:t>You </a:t>
            </a:r>
            <a:r>
              <a:rPr lang="en-US" sz="3700" dirty="0"/>
              <a:t>are not saved </a:t>
            </a:r>
            <a:r>
              <a:rPr lang="en-US" sz="3700" dirty="0" smtClean="0"/>
              <a:t>being </a:t>
            </a:r>
            <a:r>
              <a:rPr lang="en-US" sz="3700" dirty="0"/>
              <a:t>in a good church</a:t>
            </a:r>
          </a:p>
          <a:p>
            <a:pPr marL="0" indent="0">
              <a:buNone/>
            </a:pPr>
            <a:r>
              <a:rPr lang="en-US" sz="3700" dirty="0" smtClean="0"/>
              <a:t>	You are saved by obedient faith</a:t>
            </a:r>
          </a:p>
          <a:p>
            <a:pPr marL="0" indent="0">
              <a:buNone/>
            </a:pPr>
            <a:r>
              <a:rPr lang="en-US" sz="3700" dirty="0"/>
              <a:t>	</a:t>
            </a:r>
            <a:r>
              <a:rPr lang="en-US" sz="3700" dirty="0" smtClean="0"/>
              <a:t>	Through hearing – Acts 11:14</a:t>
            </a:r>
          </a:p>
          <a:p>
            <a:pPr marL="0" indent="0">
              <a:buNone/>
            </a:pPr>
            <a:r>
              <a:rPr lang="en-US" sz="3700" dirty="0"/>
              <a:t>	</a:t>
            </a:r>
            <a:r>
              <a:rPr lang="en-US" sz="3700" dirty="0" smtClean="0"/>
              <a:t>	Loving the truth – 2 </a:t>
            </a:r>
            <a:r>
              <a:rPr lang="en-US" sz="3700" dirty="0" err="1" smtClean="0"/>
              <a:t>Thes</a:t>
            </a:r>
            <a:r>
              <a:rPr lang="en-US" sz="3700" dirty="0" smtClean="0"/>
              <a:t>. 2:10</a:t>
            </a:r>
          </a:p>
          <a:p>
            <a:pPr marL="0" indent="0">
              <a:buNone/>
            </a:pPr>
            <a:r>
              <a:rPr lang="en-US" sz="3700" dirty="0"/>
              <a:t>	</a:t>
            </a:r>
            <a:r>
              <a:rPr lang="en-US" sz="3700" dirty="0" smtClean="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000" dirty="0" smtClean="0">
                <a:latin typeface="+mn-lt"/>
              </a:rPr>
              <a:t>Not Another’s Responsibility</a:t>
            </a:r>
            <a:endParaRPr lang="en-US" sz="6000" dirty="0">
              <a:latin typeface="+mn-lt"/>
            </a:endParaRPr>
          </a:p>
        </p:txBody>
      </p:sp>
    </p:spTree>
    <p:extLst>
      <p:ext uri="{BB962C8B-B14F-4D97-AF65-F5344CB8AC3E}">
        <p14:creationId xmlns:p14="http://schemas.microsoft.com/office/powerpoint/2010/main" val="108744199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86800" cy="3943350"/>
          </a:xfrm>
        </p:spPr>
        <p:txBody>
          <a:bodyPr>
            <a:noAutofit/>
          </a:bodyPr>
          <a:lstStyle/>
          <a:p>
            <a:pPr marL="0" indent="0">
              <a:buNone/>
            </a:pPr>
            <a:r>
              <a:rPr lang="en-US" sz="3700" dirty="0" smtClean="0"/>
              <a:t>The church CANNOT save you</a:t>
            </a:r>
          </a:p>
          <a:p>
            <a:pPr marL="0" indent="0">
              <a:buNone/>
            </a:pPr>
            <a:r>
              <a:rPr lang="en-US" sz="3700" dirty="0"/>
              <a:t>	</a:t>
            </a:r>
            <a:r>
              <a:rPr lang="en-US" sz="3700" dirty="0" smtClean="0"/>
              <a:t>You </a:t>
            </a:r>
            <a:r>
              <a:rPr lang="en-US" sz="3700" dirty="0"/>
              <a:t>are not saved </a:t>
            </a:r>
            <a:r>
              <a:rPr lang="en-US" sz="3700" dirty="0" smtClean="0"/>
              <a:t>being </a:t>
            </a:r>
            <a:r>
              <a:rPr lang="en-US" sz="3700" dirty="0"/>
              <a:t>in a good church</a:t>
            </a:r>
          </a:p>
          <a:p>
            <a:pPr marL="0" indent="0">
              <a:buNone/>
            </a:pPr>
            <a:r>
              <a:rPr lang="en-US" sz="3700" dirty="0" smtClean="0"/>
              <a:t>	You are saved by obedient faith</a:t>
            </a:r>
          </a:p>
          <a:p>
            <a:pPr marL="0" indent="0">
              <a:buNone/>
            </a:pPr>
            <a:r>
              <a:rPr lang="en-US" sz="3700" dirty="0"/>
              <a:t>	</a:t>
            </a:r>
            <a:r>
              <a:rPr lang="en-US" sz="3700" dirty="0" smtClean="0"/>
              <a:t>You cannot blame others for failing</a:t>
            </a:r>
          </a:p>
          <a:p>
            <a:pPr marL="0" indent="0">
              <a:buNone/>
            </a:pPr>
            <a:r>
              <a:rPr lang="en-US" sz="3700" dirty="0"/>
              <a:t>	</a:t>
            </a:r>
            <a:r>
              <a:rPr lang="en-US" sz="3700" dirty="0" smtClean="0"/>
              <a:t>	1 Kings 13</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000" dirty="0" smtClean="0">
                <a:latin typeface="+mn-lt"/>
              </a:rPr>
              <a:t>Not Another’s Responsibility</a:t>
            </a:r>
            <a:endParaRPr lang="en-US" sz="6000" dirty="0">
              <a:latin typeface="+mn-lt"/>
            </a:endParaRPr>
          </a:p>
        </p:txBody>
      </p:sp>
    </p:spTree>
    <p:extLst>
      <p:ext uri="{BB962C8B-B14F-4D97-AF65-F5344CB8AC3E}">
        <p14:creationId xmlns:p14="http://schemas.microsoft.com/office/powerpoint/2010/main" val="353749590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839200" cy="3943350"/>
          </a:xfrm>
        </p:spPr>
        <p:txBody>
          <a:bodyPr>
            <a:noAutofit/>
          </a:bodyPr>
          <a:lstStyle/>
          <a:p>
            <a:pPr marL="0" indent="0">
              <a:buNone/>
            </a:pPr>
            <a:r>
              <a:rPr lang="en-US" sz="3600" dirty="0" smtClean="0"/>
              <a:t>Seen in the parable of the talents – Luke 19:12</a:t>
            </a:r>
          </a:p>
          <a:p>
            <a:pPr marL="0" indent="0">
              <a:buNone/>
            </a:pPr>
            <a:r>
              <a:rPr lang="en-US" sz="3600" dirty="0"/>
              <a:t>	</a:t>
            </a:r>
            <a:r>
              <a:rPr lang="en-US" sz="3600" dirty="0" smtClean="0"/>
              <a:t>Accountable for:</a:t>
            </a:r>
          </a:p>
          <a:p>
            <a:pPr marL="0" indent="0">
              <a:buNone/>
            </a:pPr>
            <a:r>
              <a:rPr lang="en-US" sz="3600" dirty="0"/>
              <a:t>	</a:t>
            </a:r>
            <a:r>
              <a:rPr lang="en-US" sz="3600" dirty="0" smtClean="0"/>
              <a:t>	Time</a:t>
            </a:r>
          </a:p>
          <a:p>
            <a:pPr marL="0" indent="0">
              <a:buNone/>
            </a:pPr>
            <a:r>
              <a:rPr lang="en-US" sz="3600" dirty="0"/>
              <a:t>	</a:t>
            </a:r>
            <a:r>
              <a:rPr lang="en-US" sz="3600" dirty="0" smtClean="0"/>
              <a:t>	Blessings</a:t>
            </a:r>
          </a:p>
          <a:p>
            <a:pPr marL="0" indent="0">
              <a:buNone/>
            </a:pPr>
            <a:r>
              <a:rPr lang="en-US" sz="3600" dirty="0"/>
              <a:t>	</a:t>
            </a:r>
            <a:r>
              <a:rPr lang="en-US" sz="3600" dirty="0" smtClean="0"/>
              <a:t>	Ability</a:t>
            </a:r>
          </a:p>
          <a:p>
            <a:pPr marL="0" indent="0">
              <a:buNone/>
            </a:pPr>
            <a:r>
              <a:rPr lang="en-US" sz="3600" dirty="0"/>
              <a:t>	</a:t>
            </a:r>
            <a:r>
              <a:rPr lang="en-US" sz="3600" dirty="0" smtClean="0"/>
              <a:t>	Opportunity</a:t>
            </a:r>
            <a:endParaRPr lang="en-US" sz="36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Being Accountable</a:t>
            </a:r>
            <a:endParaRPr lang="en-US" sz="6400" dirty="0">
              <a:latin typeface="+mn-lt"/>
            </a:endParaRPr>
          </a:p>
        </p:txBody>
      </p:sp>
    </p:spTree>
    <p:extLst>
      <p:ext uri="{BB962C8B-B14F-4D97-AF65-F5344CB8AC3E}">
        <p14:creationId xmlns:p14="http://schemas.microsoft.com/office/powerpoint/2010/main" val="26057173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What does our Supervisor want?</a:t>
            </a:r>
          </a:p>
          <a:p>
            <a:pPr marL="0" indent="0">
              <a:buNone/>
            </a:pPr>
            <a:r>
              <a:rPr lang="en-US" sz="3700" dirty="0"/>
              <a:t>	</a:t>
            </a:r>
            <a:r>
              <a:rPr lang="en-US" sz="3700" dirty="0" smtClean="0"/>
              <a:t>1. All men to be saved</a:t>
            </a:r>
          </a:p>
          <a:p>
            <a:pPr marL="0" indent="0">
              <a:buNone/>
            </a:pPr>
            <a:r>
              <a:rPr lang="en-US" sz="3700" dirty="0"/>
              <a:t>	</a:t>
            </a:r>
            <a:r>
              <a:rPr lang="en-US" sz="3700" dirty="0" smtClean="0"/>
              <a:t>2. Our brethren to remain faithful</a:t>
            </a:r>
          </a:p>
          <a:p>
            <a:pPr marL="0" indent="0">
              <a:buNone/>
            </a:pPr>
            <a:r>
              <a:rPr lang="en-US" sz="3700" dirty="0"/>
              <a:t>	</a:t>
            </a:r>
            <a:r>
              <a:rPr lang="en-US" sz="3700" dirty="0" smtClean="0"/>
              <a:t>3. Our lights to shine in darkness</a:t>
            </a:r>
          </a:p>
          <a:p>
            <a:pPr marL="0" indent="0">
              <a:buNone/>
            </a:pPr>
            <a:r>
              <a:rPr lang="en-US" sz="3700" dirty="0"/>
              <a:t>	</a:t>
            </a:r>
            <a:r>
              <a:rPr lang="en-US" sz="3700" dirty="0" smtClean="0"/>
              <a:t>4. We endure until th</a:t>
            </a:r>
            <a:r>
              <a:rPr lang="en-US" sz="3700" dirty="0" smtClean="0"/>
              <a:t>e end</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Caring as the Owner</a:t>
            </a:r>
            <a:endParaRPr lang="en-US" sz="6400" dirty="0">
              <a:latin typeface="+mn-lt"/>
            </a:endParaRPr>
          </a:p>
        </p:txBody>
      </p:sp>
    </p:spTree>
    <p:extLst>
      <p:ext uri="{BB962C8B-B14F-4D97-AF65-F5344CB8AC3E}">
        <p14:creationId xmlns:p14="http://schemas.microsoft.com/office/powerpoint/2010/main" val="1466873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What does our Supervisor want?</a:t>
            </a:r>
          </a:p>
          <a:p>
            <a:pPr marL="0" indent="0">
              <a:buNone/>
            </a:pPr>
            <a:r>
              <a:rPr lang="en-US" sz="3700" dirty="0" smtClean="0"/>
              <a:t>What do you want?</a:t>
            </a:r>
            <a:endParaRPr lang="en-US" sz="3700" dirty="0" smtClean="0"/>
          </a:p>
          <a:p>
            <a:pPr marL="0" indent="0">
              <a:buNone/>
            </a:pPr>
            <a:r>
              <a:rPr lang="en-US" sz="3700" dirty="0"/>
              <a:t>	</a:t>
            </a:r>
            <a:r>
              <a:rPr lang="en-US" sz="3700" dirty="0" smtClean="0"/>
              <a:t>1. All men to be saved</a:t>
            </a:r>
          </a:p>
          <a:p>
            <a:pPr marL="0" indent="0">
              <a:buNone/>
            </a:pPr>
            <a:r>
              <a:rPr lang="en-US" sz="3700" dirty="0"/>
              <a:t>	</a:t>
            </a:r>
            <a:r>
              <a:rPr lang="en-US" sz="3700" dirty="0" smtClean="0"/>
              <a:t>2. Our brethren to remain faithful</a:t>
            </a:r>
          </a:p>
          <a:p>
            <a:pPr marL="0" indent="0">
              <a:buNone/>
            </a:pPr>
            <a:r>
              <a:rPr lang="en-US" sz="3700" dirty="0"/>
              <a:t>	</a:t>
            </a:r>
            <a:r>
              <a:rPr lang="en-US" sz="3700" dirty="0" smtClean="0"/>
              <a:t>3. Our lights to shine in darkness</a:t>
            </a:r>
          </a:p>
          <a:p>
            <a:pPr marL="0" indent="0">
              <a:buNone/>
            </a:pPr>
            <a:r>
              <a:rPr lang="en-US" sz="3700" dirty="0"/>
              <a:t>	</a:t>
            </a:r>
            <a:r>
              <a:rPr lang="en-US" sz="3700" dirty="0" smtClean="0"/>
              <a:t>4. Endure until th</a:t>
            </a:r>
            <a:r>
              <a:rPr lang="en-US" sz="3700" dirty="0" smtClean="0"/>
              <a:t>e end</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Caring as the Owner</a:t>
            </a:r>
            <a:endParaRPr lang="en-US" sz="6400" dirty="0">
              <a:latin typeface="+mn-lt"/>
            </a:endParaRPr>
          </a:p>
        </p:txBody>
      </p:sp>
    </p:spTree>
    <p:extLst>
      <p:ext uri="{BB962C8B-B14F-4D97-AF65-F5344CB8AC3E}">
        <p14:creationId xmlns:p14="http://schemas.microsoft.com/office/powerpoint/2010/main" val="31470130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i="1" dirty="0" smtClean="0"/>
              <a:t>For </a:t>
            </a:r>
            <a:r>
              <a:rPr lang="en-US" sz="3700" i="1" dirty="0"/>
              <a:t>we are His workmanship, created in Christ Jesus for good works, which God prepared beforehand that we should walk in them</a:t>
            </a:r>
            <a:r>
              <a:rPr lang="en-US" sz="3700" dirty="0" smtClean="0"/>
              <a:t>.</a:t>
            </a:r>
            <a:r>
              <a:rPr lang="en-US" sz="3700" dirty="0"/>
              <a:t> </a:t>
            </a:r>
            <a:r>
              <a:rPr lang="en-US" sz="3700" dirty="0" smtClean="0"/>
              <a:t>																	Ephesians </a:t>
            </a:r>
            <a:r>
              <a:rPr lang="en-US" sz="3700" dirty="0"/>
              <a:t>2:10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Work Out Your Salvation</a:t>
            </a:r>
            <a:endParaRPr lang="en-US" sz="6400" dirty="0">
              <a:latin typeface="+mn-lt"/>
            </a:endParaRPr>
          </a:p>
        </p:txBody>
      </p:sp>
    </p:spTree>
    <p:extLst>
      <p:ext uri="{BB962C8B-B14F-4D97-AF65-F5344CB8AC3E}">
        <p14:creationId xmlns:p14="http://schemas.microsoft.com/office/powerpoint/2010/main" val="389438012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700" dirty="0" smtClean="0"/>
              <a:t>What are the works prepared?</a:t>
            </a:r>
          </a:p>
          <a:p>
            <a:pPr marL="0" indent="0">
              <a:buNone/>
            </a:pPr>
            <a:r>
              <a:rPr lang="en-US" sz="3700" i="1" dirty="0"/>
              <a:t>	</a:t>
            </a:r>
            <a:r>
              <a:rPr lang="en-US" sz="3700" dirty="0" smtClean="0"/>
              <a:t>Ephesians 4:24-6:9</a:t>
            </a:r>
          </a:p>
          <a:p>
            <a:pPr marL="0" indent="0">
              <a:buNone/>
            </a:pPr>
            <a:r>
              <a:rPr lang="en-US" sz="3700" dirty="0"/>
              <a:t>	</a:t>
            </a:r>
            <a:r>
              <a:rPr lang="en-US" sz="3700" dirty="0" smtClean="0"/>
              <a:t>	Godly conduct</a:t>
            </a:r>
          </a:p>
          <a:p>
            <a:pPr marL="0" indent="0">
              <a:buNone/>
            </a:pPr>
            <a:r>
              <a:rPr lang="en-US" sz="3700" dirty="0"/>
              <a:t>	</a:t>
            </a:r>
            <a:r>
              <a:rPr lang="en-US" sz="3700" dirty="0" smtClean="0"/>
              <a:t>	Love for one another</a:t>
            </a:r>
          </a:p>
          <a:p>
            <a:pPr marL="0" indent="0">
              <a:buNone/>
            </a:pPr>
            <a:r>
              <a:rPr lang="en-US" sz="3700" dirty="0"/>
              <a:t>	</a:t>
            </a:r>
            <a:r>
              <a:rPr lang="en-US" sz="3700" dirty="0" smtClean="0"/>
              <a:t>	Relationships with others</a:t>
            </a:r>
          </a:p>
          <a:p>
            <a:pPr marL="0" indent="0">
              <a:buNone/>
            </a:pPr>
            <a:r>
              <a:rPr lang="en-US" sz="3700" dirty="0"/>
              <a:t>	</a:t>
            </a:r>
            <a:r>
              <a:rPr lang="en-US" sz="3700" dirty="0" smtClean="0"/>
              <a:t>	</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Work Out Your Salvation</a:t>
            </a:r>
            <a:endParaRPr lang="en-US" sz="6400" dirty="0">
              <a:latin typeface="+mn-lt"/>
            </a:endParaRPr>
          </a:p>
        </p:txBody>
      </p:sp>
    </p:spTree>
    <p:extLst>
      <p:ext uri="{BB962C8B-B14F-4D97-AF65-F5344CB8AC3E}">
        <p14:creationId xmlns:p14="http://schemas.microsoft.com/office/powerpoint/2010/main" val="3874846760"/>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200150"/>
            <a:ext cx="8839200" cy="3943350"/>
          </a:xfrm>
        </p:spPr>
        <p:txBody>
          <a:bodyPr>
            <a:noAutofit/>
          </a:bodyPr>
          <a:lstStyle/>
          <a:p>
            <a:pPr marL="0" indent="0">
              <a:buNone/>
            </a:pPr>
            <a:r>
              <a:rPr lang="en-US" sz="3600" dirty="0" smtClean="0"/>
              <a:t>Owning the salvation you work out:</a:t>
            </a:r>
          </a:p>
          <a:p>
            <a:pPr marL="0" indent="0">
              <a:buNone/>
            </a:pPr>
            <a:r>
              <a:rPr lang="en-US" sz="3600" dirty="0"/>
              <a:t>	</a:t>
            </a:r>
            <a:r>
              <a:rPr lang="en-US" sz="3600" dirty="0" smtClean="0"/>
              <a:t>Taking responsibility</a:t>
            </a:r>
          </a:p>
          <a:p>
            <a:pPr marL="0" indent="0">
              <a:buNone/>
            </a:pPr>
            <a:r>
              <a:rPr lang="en-US" sz="3600" dirty="0"/>
              <a:t>	</a:t>
            </a:r>
            <a:r>
              <a:rPr lang="en-US" sz="3600" dirty="0" smtClean="0"/>
              <a:t>Not making excuses</a:t>
            </a:r>
          </a:p>
          <a:p>
            <a:pPr marL="0" indent="0">
              <a:buNone/>
            </a:pPr>
            <a:r>
              <a:rPr lang="en-US" sz="3600" dirty="0"/>
              <a:t>	</a:t>
            </a:r>
            <a:r>
              <a:rPr lang="en-US" sz="3600" dirty="0" smtClean="0"/>
              <a:t>Not blaming others</a:t>
            </a:r>
          </a:p>
          <a:p>
            <a:pPr marL="0" indent="0">
              <a:buNone/>
            </a:pPr>
            <a:r>
              <a:rPr lang="en-US" sz="3600" dirty="0"/>
              <a:t>	</a:t>
            </a:r>
            <a:r>
              <a:rPr lang="en-US" sz="3600" dirty="0" smtClean="0"/>
              <a:t>Finding what works you must do</a:t>
            </a:r>
          </a:p>
          <a:p>
            <a:pPr marL="0" indent="0">
              <a:buNone/>
            </a:pPr>
            <a:r>
              <a:rPr lang="en-US" sz="3600" dirty="0"/>
              <a:t>	</a:t>
            </a:r>
            <a:r>
              <a:rPr lang="en-US" sz="3600" dirty="0" smtClean="0"/>
              <a:t>Having a love for God and one another</a:t>
            </a:r>
            <a:endParaRPr lang="en-US" sz="3600" dirty="0" smtClean="0"/>
          </a:p>
          <a:p>
            <a:pPr marL="0" indent="0">
              <a:buNone/>
            </a:pP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Conclusions</a:t>
            </a:r>
            <a:endParaRPr lang="en-US" sz="6400" dirty="0">
              <a:latin typeface="+mn-lt"/>
            </a:endParaRPr>
          </a:p>
        </p:txBody>
      </p:sp>
    </p:spTree>
    <p:extLst>
      <p:ext uri="{BB962C8B-B14F-4D97-AF65-F5344CB8AC3E}">
        <p14:creationId xmlns:p14="http://schemas.microsoft.com/office/powerpoint/2010/main" val="22580540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686800" cy="4080271"/>
          </a:xfrm>
        </p:spPr>
        <p:txBody>
          <a:bodyPr>
            <a:noAutofit/>
          </a:bodyPr>
          <a:lstStyle/>
          <a:p>
            <a:pPr marL="0" indent="0" algn="just">
              <a:buNone/>
            </a:pPr>
            <a:r>
              <a:rPr lang="en-US" sz="3600" dirty="0" smtClean="0"/>
              <a:t>Heaven and Hell are up to you</a:t>
            </a:r>
          </a:p>
          <a:p>
            <a:pPr marL="0" indent="0" algn="just">
              <a:buNone/>
            </a:pPr>
            <a:r>
              <a:rPr lang="en-US" sz="3600" dirty="0"/>
              <a:t>	</a:t>
            </a:r>
            <a:r>
              <a:rPr lang="en-US" sz="3600" dirty="0" smtClean="0"/>
              <a:t>You choose to believe what you heard</a:t>
            </a:r>
          </a:p>
          <a:p>
            <a:pPr marL="0" indent="0" algn="just">
              <a:buNone/>
            </a:pPr>
            <a:r>
              <a:rPr lang="en-US" sz="3600" dirty="0"/>
              <a:t>	</a:t>
            </a:r>
            <a:r>
              <a:rPr lang="en-US" sz="3600" dirty="0" smtClean="0"/>
              <a:t>You choose to confess that belief</a:t>
            </a:r>
          </a:p>
          <a:p>
            <a:pPr marL="0" indent="0" algn="just">
              <a:buNone/>
            </a:pPr>
            <a:r>
              <a:rPr lang="en-US" sz="3600" dirty="0"/>
              <a:t>	</a:t>
            </a:r>
            <a:r>
              <a:rPr lang="en-US" sz="3600" dirty="0" smtClean="0"/>
              <a:t>You choose to repent</a:t>
            </a:r>
          </a:p>
          <a:p>
            <a:pPr marL="0" indent="0" algn="just">
              <a:buNone/>
            </a:pPr>
            <a:r>
              <a:rPr lang="en-US" sz="3600" dirty="0"/>
              <a:t>	</a:t>
            </a:r>
            <a:r>
              <a:rPr lang="en-US" sz="3600" dirty="0" smtClean="0"/>
              <a:t>You choose to be baptized</a:t>
            </a:r>
          </a:p>
          <a:p>
            <a:pPr marL="0" indent="0" algn="just">
              <a:buNone/>
            </a:pPr>
            <a:r>
              <a:rPr lang="en-US" sz="3600" dirty="0"/>
              <a:t>	</a:t>
            </a:r>
            <a:r>
              <a:rPr lang="en-US" sz="3600" dirty="0" smtClean="0"/>
              <a:t>You choose to </a:t>
            </a:r>
            <a:r>
              <a:rPr lang="en-US" sz="3600" smtClean="0"/>
              <a:t>remain faithful</a:t>
            </a:r>
            <a:endParaRPr lang="en-US" sz="3600" dirty="0" smtClean="0"/>
          </a:p>
          <a:p>
            <a:pPr marL="0" indent="0" algn="just">
              <a:buNone/>
            </a:pPr>
            <a:r>
              <a:rPr lang="en-US" sz="3600" dirty="0"/>
              <a:t>	</a:t>
            </a:r>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Where Are You Going</a:t>
            </a:r>
            <a:endParaRPr lang="en-US" sz="6400" dirty="0">
              <a:latin typeface="+mn-lt"/>
            </a:endParaRPr>
          </a:p>
        </p:txBody>
      </p:sp>
    </p:spTree>
    <p:extLst>
      <p:ext uri="{BB962C8B-B14F-4D97-AF65-F5344CB8AC3E}">
        <p14:creationId xmlns:p14="http://schemas.microsoft.com/office/powerpoint/2010/main" val="2024526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17</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Pt 1 – a prayer for the Son</a:t>
            </a:r>
          </a:p>
          <a:p>
            <a:pPr marL="0" indent="0" algn="just">
              <a:buNone/>
            </a:pPr>
            <a:r>
              <a:rPr lang="en-US" sz="3750" dirty="0" smtClean="0"/>
              <a:t>	To be glorified</a:t>
            </a:r>
            <a:endParaRPr lang="en-US" sz="3750" dirty="0"/>
          </a:p>
          <a:p>
            <a:pPr marL="0" indent="0" algn="just">
              <a:buNone/>
            </a:pPr>
            <a:r>
              <a:rPr lang="en-US" sz="3750" dirty="0" smtClean="0"/>
              <a:t>Pt 2 – a prayer for the Apostles</a:t>
            </a:r>
          </a:p>
          <a:p>
            <a:pPr marL="0" indent="0" algn="just">
              <a:buNone/>
            </a:pPr>
            <a:r>
              <a:rPr lang="en-US" sz="3750" dirty="0" smtClean="0"/>
              <a:t>	To be sanctified</a:t>
            </a:r>
            <a:endParaRPr lang="en-US" sz="3750" dirty="0"/>
          </a:p>
          <a:p>
            <a:pPr marL="0" indent="0" algn="just">
              <a:buNone/>
            </a:pPr>
            <a:r>
              <a:rPr lang="en-US" sz="3750" dirty="0" smtClean="0"/>
              <a:t>Pt 3 – a prayer for all believers</a:t>
            </a:r>
          </a:p>
          <a:p>
            <a:pPr marL="0" indent="0" algn="just">
              <a:buNone/>
            </a:pPr>
            <a:r>
              <a:rPr lang="en-US" sz="3750" dirty="0"/>
              <a:t>	</a:t>
            </a:r>
            <a:r>
              <a:rPr lang="en-US" sz="3750" dirty="0" smtClean="0"/>
              <a:t>To be unified</a:t>
            </a:r>
            <a:endParaRPr lang="en-US" sz="3750" dirty="0" smtClean="0"/>
          </a:p>
        </p:txBody>
      </p:sp>
    </p:spTree>
    <p:extLst>
      <p:ext uri="{BB962C8B-B14F-4D97-AF65-F5344CB8AC3E}">
        <p14:creationId xmlns:p14="http://schemas.microsoft.com/office/powerpoint/2010/main" val="62951592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AE40FF-4B60-465D-B26D-854F13A11943}"/>
              </a:ext>
            </a:extLst>
          </p:cNvPr>
          <p:cNvSpPr>
            <a:spLocks noGrp="1"/>
          </p:cNvSpPr>
          <p:nvPr>
            <p:ph type="ctrTitle"/>
          </p:nvPr>
        </p:nvSpPr>
        <p:spPr/>
        <p:txBody>
          <a:bodyPr>
            <a:normAutofit/>
          </a:bodyPr>
          <a:lstStyle/>
          <a:p>
            <a:r>
              <a:rPr lang="en-US" sz="5400" b="1" dirty="0"/>
              <a:t>Sunset Church of Christ</a:t>
            </a:r>
          </a:p>
        </p:txBody>
      </p:sp>
      <p:sp>
        <p:nvSpPr>
          <p:cNvPr id="3" name="Subtitle 2">
            <a:extLst>
              <a:ext uri="{FF2B5EF4-FFF2-40B4-BE49-F238E27FC236}">
                <a16:creationId xmlns:a16="http://schemas.microsoft.com/office/drawing/2014/main" xmlns="" id="{347E01D7-279E-457B-BAA8-A38E2A0BF69B}"/>
              </a:ext>
            </a:extLst>
          </p:cNvPr>
          <p:cNvSpPr>
            <a:spLocks noGrp="1"/>
          </p:cNvSpPr>
          <p:nvPr>
            <p:ph type="subTitle" idx="1"/>
          </p:nvPr>
        </p:nvSpPr>
        <p:spPr>
          <a:xfrm>
            <a:off x="1143000" y="3014662"/>
            <a:ext cx="6858000" cy="928688"/>
          </a:xfrm>
        </p:spPr>
        <p:txBody>
          <a:bodyPr/>
          <a:lstStyle/>
          <a:p>
            <a:r>
              <a:rPr lang="en-US" dirty="0"/>
              <a:t>Financial report May 2022</a:t>
            </a:r>
          </a:p>
        </p:txBody>
      </p:sp>
    </p:spTree>
    <p:extLst>
      <p:ext uri="{BB962C8B-B14F-4D97-AF65-F5344CB8AC3E}">
        <p14:creationId xmlns:p14="http://schemas.microsoft.com/office/powerpoint/2010/main" val="37653617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7E8028F6-F6FF-49BA-B354-F8F61A0BA94B}"/>
              </a:ext>
            </a:extLst>
          </p:cNvPr>
          <p:cNvSpPr>
            <a:spLocks noGrp="1"/>
          </p:cNvSpPr>
          <p:nvPr>
            <p:ph type="subTitle" idx="1"/>
          </p:nvPr>
        </p:nvSpPr>
        <p:spPr>
          <a:xfrm>
            <a:off x="594404" y="4043363"/>
            <a:ext cx="4131591" cy="714375"/>
          </a:xfrm>
        </p:spPr>
        <p:txBody>
          <a:bodyPr/>
          <a:lstStyle/>
          <a:p>
            <a:r>
              <a:rPr lang="en-US" dirty="0"/>
              <a:t>Last 3 month avg contribution ~$2,196/</a:t>
            </a:r>
            <a:r>
              <a:rPr lang="en-US" dirty="0" err="1"/>
              <a:t>wk</a:t>
            </a:r>
            <a:endParaRPr lang="en-US" dirty="0"/>
          </a:p>
          <a:p>
            <a:r>
              <a:rPr lang="en-US" dirty="0"/>
              <a:t>2021 avg contribution ~$2,098/</a:t>
            </a:r>
            <a:r>
              <a:rPr lang="en-US" dirty="0" err="1"/>
              <a:t>wk</a:t>
            </a:r>
            <a:endParaRPr lang="en-US" dirty="0"/>
          </a:p>
        </p:txBody>
      </p:sp>
      <p:sp>
        <p:nvSpPr>
          <p:cNvPr id="6" name="Subtitle 2">
            <a:extLst>
              <a:ext uri="{FF2B5EF4-FFF2-40B4-BE49-F238E27FC236}">
                <a16:creationId xmlns:a16="http://schemas.microsoft.com/office/drawing/2014/main" xmlns="" id="{30287250-FCC1-4BCA-9C55-73D220FCDC66}"/>
              </a:ext>
            </a:extLst>
          </p:cNvPr>
          <p:cNvSpPr txBox="1">
            <a:spLocks/>
          </p:cNvSpPr>
          <p:nvPr/>
        </p:nvSpPr>
        <p:spPr>
          <a:xfrm>
            <a:off x="4672013" y="4043363"/>
            <a:ext cx="4131592" cy="714375"/>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buClrTx/>
              <a:buSzTx/>
            </a:pPr>
            <a:r>
              <a:rPr lang="en-US" sz="1800" dirty="0">
                <a:solidFill>
                  <a:prstClr val="black"/>
                </a:solidFill>
              </a:rPr>
              <a:t>Last 3 month avg balance ~$30,964  </a:t>
            </a:r>
          </a:p>
          <a:p>
            <a:pPr fontAlgn="auto">
              <a:spcAft>
                <a:spcPts val="0"/>
              </a:spcAft>
              <a:buClrTx/>
              <a:buSzTx/>
            </a:pPr>
            <a:r>
              <a:rPr lang="en-US" sz="1800" dirty="0">
                <a:solidFill>
                  <a:prstClr val="black"/>
                </a:solidFill>
              </a:rPr>
              <a:t>    2021 avg balance ~$33,738</a:t>
            </a:r>
          </a:p>
        </p:txBody>
      </p:sp>
      <p:pic>
        <p:nvPicPr>
          <p:cNvPr id="4" name="Picture 3">
            <a:extLst>
              <a:ext uri="{FF2B5EF4-FFF2-40B4-BE49-F238E27FC236}">
                <a16:creationId xmlns:a16="http://schemas.microsoft.com/office/drawing/2014/main" xmlns="" id="{736F75FC-5A14-3472-AC88-824E7C575DBB}"/>
              </a:ext>
            </a:extLst>
          </p:cNvPr>
          <p:cNvPicPr>
            <a:picLocks noChangeAspect="1"/>
          </p:cNvPicPr>
          <p:nvPr/>
        </p:nvPicPr>
        <p:blipFill>
          <a:blip r:embed="rId2"/>
          <a:stretch>
            <a:fillRect/>
          </a:stretch>
        </p:blipFill>
        <p:spPr>
          <a:xfrm>
            <a:off x="549259" y="107641"/>
            <a:ext cx="8035637" cy="3961229"/>
          </a:xfrm>
          <a:prstGeom prst="rect">
            <a:avLst/>
          </a:prstGeom>
        </p:spPr>
      </p:pic>
    </p:spTree>
    <p:extLst>
      <p:ext uri="{BB962C8B-B14F-4D97-AF65-F5344CB8AC3E}">
        <p14:creationId xmlns:p14="http://schemas.microsoft.com/office/powerpoint/2010/main" val="706325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Apr-2022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(April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$ 31,015.83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$ 8,306.10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$ 39,321.93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(8,388.60)</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(97.20)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(April 30,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$ 30,933.33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2591872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Mar-2022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(March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$ 30,553.15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$ 8,939.35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$ 39,492.50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(8,476.67)</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(185.27)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(March 31,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$ 31,015.83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185512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Feb-2022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(February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$ 27,799.42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$ 11,158.99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$ 38,958.41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(8,405.26)</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(4,622.00)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(113.86)</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(February 28,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$ 30,553.15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348351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1251D8-F381-4DC6-8491-94E05C72A945}"/>
              </a:ext>
            </a:extLst>
          </p:cNvPr>
          <p:cNvSpPr>
            <a:spLocks noGrp="1"/>
          </p:cNvSpPr>
          <p:nvPr>
            <p:ph type="title"/>
          </p:nvPr>
        </p:nvSpPr>
        <p:spPr/>
        <p:txBody>
          <a:bodyPr/>
          <a:lstStyle/>
          <a:p>
            <a:pPr algn="ctr"/>
            <a:r>
              <a:rPr lang="en-US" dirty="0"/>
              <a:t>Backup</a:t>
            </a:r>
          </a:p>
        </p:txBody>
      </p:sp>
    </p:spTree>
    <p:extLst>
      <p:ext uri="{BB962C8B-B14F-4D97-AF65-F5344CB8AC3E}">
        <p14:creationId xmlns:p14="http://schemas.microsoft.com/office/powerpoint/2010/main" val="2553362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3A7DA3-AB15-4530-B1BD-5F0DC5BFFD09}"/>
              </a:ext>
            </a:extLst>
          </p:cNvPr>
          <p:cNvSpPr>
            <a:spLocks noGrp="1"/>
          </p:cNvSpPr>
          <p:nvPr>
            <p:ph type="title"/>
          </p:nvPr>
        </p:nvSpPr>
        <p:spPr>
          <a:xfrm>
            <a:off x="628650" y="218172"/>
            <a:ext cx="7886700" cy="585211"/>
          </a:xfrm>
        </p:spPr>
        <p:txBody>
          <a:bodyPr/>
          <a:lstStyle/>
          <a:p>
            <a:r>
              <a:rPr lang="en-US" dirty="0"/>
              <a:t>Meeting location</a:t>
            </a:r>
          </a:p>
        </p:txBody>
      </p:sp>
      <p:sp>
        <p:nvSpPr>
          <p:cNvPr id="3" name="Content Placeholder 2">
            <a:extLst>
              <a:ext uri="{FF2B5EF4-FFF2-40B4-BE49-F238E27FC236}">
                <a16:creationId xmlns:a16="http://schemas.microsoft.com/office/drawing/2014/main" xmlns="" id="{384AFD5B-076C-4E7D-8B58-AF5938A2C65F}"/>
              </a:ext>
            </a:extLst>
          </p:cNvPr>
          <p:cNvSpPr>
            <a:spLocks noGrp="1"/>
          </p:cNvSpPr>
          <p:nvPr>
            <p:ph idx="1"/>
          </p:nvPr>
        </p:nvSpPr>
        <p:spPr>
          <a:xfrm>
            <a:off x="628650" y="859055"/>
            <a:ext cx="8077400" cy="3773668"/>
          </a:xfrm>
        </p:spPr>
        <p:txBody>
          <a:bodyPr>
            <a:normAutofit/>
          </a:bodyPr>
          <a:lstStyle/>
          <a:p>
            <a:r>
              <a:rPr lang="en-US" dirty="0"/>
              <a:t>Current rent to 5/31/2022: $3,394 + $275.40 (NNN) = </a:t>
            </a:r>
            <a:r>
              <a:rPr lang="en-US" dirty="0">
                <a:highlight>
                  <a:srgbClr val="FFFF00"/>
                </a:highlight>
              </a:rPr>
              <a:t>$3,669.40</a:t>
            </a:r>
          </a:p>
          <a:p>
            <a:pPr lvl="1"/>
            <a:r>
              <a:rPr lang="en-US" dirty="0"/>
              <a:t>3,060 sq ft	$1.20/sq ft/month		$14.34/sq ft/year</a:t>
            </a:r>
          </a:p>
          <a:p>
            <a:pPr lvl="1"/>
            <a:r>
              <a:rPr lang="en-US" dirty="0"/>
              <a:t>Auditorium seating ~100 attendees</a:t>
            </a:r>
          </a:p>
          <a:p>
            <a:pPr lvl="1"/>
            <a:r>
              <a:rPr lang="en-US" dirty="0"/>
              <a:t>4 classrooms, restrooms (</a:t>
            </a:r>
            <a:r>
              <a:rPr lang="en-US" dirty="0" err="1"/>
              <a:t>mens</a:t>
            </a:r>
            <a:r>
              <a:rPr lang="en-US" dirty="0"/>
              <a:t> and </a:t>
            </a:r>
            <a:r>
              <a:rPr lang="en-US" dirty="0" err="1"/>
              <a:t>womens</a:t>
            </a:r>
            <a:r>
              <a:rPr lang="en-US" dirty="0"/>
              <a:t>) and ample parking</a:t>
            </a:r>
          </a:p>
          <a:p>
            <a:pPr marL="342900" lvl="1" indent="0">
              <a:buNone/>
            </a:pPr>
            <a:endParaRPr lang="en-US" dirty="0"/>
          </a:p>
          <a:p>
            <a:pPr marL="0" indent="0">
              <a:buNone/>
            </a:pPr>
            <a:r>
              <a:rPr lang="en-US" dirty="0"/>
              <a:t>Response options current landlord:</a:t>
            </a:r>
          </a:p>
          <a:p>
            <a:pPr marL="385763" indent="-385763">
              <a:buFont typeface="+mj-lt"/>
              <a:buAutoNum type="arabicPeriod"/>
            </a:pPr>
            <a:r>
              <a:rPr lang="en-US" dirty="0"/>
              <a:t>Month-to-month rental from landlord – estimated ~$100/month or 3% annual increase – request 60 day notice to vacate and property left “as is”</a:t>
            </a:r>
          </a:p>
          <a:p>
            <a:pPr marL="385763" indent="-385763">
              <a:buFont typeface="+mj-lt"/>
              <a:buAutoNum type="arabicPeriod"/>
            </a:pPr>
            <a:r>
              <a:rPr lang="en-US" dirty="0"/>
              <a:t>Renew current lease for 36 months – estimated $100/month or 3% annual increases same as previous</a:t>
            </a:r>
          </a:p>
        </p:txBody>
      </p:sp>
    </p:spTree>
    <p:extLst>
      <p:ext uri="{BB962C8B-B14F-4D97-AF65-F5344CB8AC3E}">
        <p14:creationId xmlns:p14="http://schemas.microsoft.com/office/powerpoint/2010/main" val="2689401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extLst/>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Jan-2022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(January 1, 2022)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$ 27,747.91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$ 8,918.53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$ 36,666.44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(8,867.02)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(275.62)</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(January 31, 2022)</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$ 27,799.42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2836202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Dec-2021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(December 1, 2021)</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$ 30,442.38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$ 6,022.00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$ 36,464.38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(8,716.47)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(125.07)</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(December 30, 2021)</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$ 27,747.91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40256897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118AAEE-4B10-4741-8157-FFE4B9B89A4F}"/>
              </a:ext>
            </a:extLst>
          </p:cNvPr>
          <p:cNvGraphicFramePr>
            <a:graphicFrameLocks noGrp="1"/>
          </p:cNvGraphicFramePr>
          <p:nvPr/>
        </p:nvGraphicFramePr>
        <p:xfrm>
          <a:off x="790575" y="228600"/>
          <a:ext cx="7562851" cy="3627751"/>
        </p:xfrm>
        <a:graphic>
          <a:graphicData uri="http://schemas.openxmlformats.org/drawingml/2006/table">
            <a:tbl>
              <a:tblPr/>
              <a:tblGrid>
                <a:gridCol w="4371714">
                  <a:extLst>
                    <a:ext uri="{9D8B030D-6E8A-4147-A177-3AD203B41FA5}">
                      <a16:colId xmlns:a16="http://schemas.microsoft.com/office/drawing/2014/main" xmlns="" val="2989978288"/>
                    </a:ext>
                  </a:extLst>
                </a:gridCol>
                <a:gridCol w="1101872">
                  <a:extLst>
                    <a:ext uri="{9D8B030D-6E8A-4147-A177-3AD203B41FA5}">
                      <a16:colId xmlns:a16="http://schemas.microsoft.com/office/drawing/2014/main" xmlns="" val="637203181"/>
                    </a:ext>
                  </a:extLst>
                </a:gridCol>
                <a:gridCol w="1044632">
                  <a:extLst>
                    <a:ext uri="{9D8B030D-6E8A-4147-A177-3AD203B41FA5}">
                      <a16:colId xmlns:a16="http://schemas.microsoft.com/office/drawing/2014/main" xmlns="" val="2003694999"/>
                    </a:ext>
                  </a:extLst>
                </a:gridCol>
                <a:gridCol w="1044632">
                  <a:extLst>
                    <a:ext uri="{9D8B030D-6E8A-4147-A177-3AD203B41FA5}">
                      <a16:colId xmlns:a16="http://schemas.microsoft.com/office/drawing/2014/main" xmlns="" val="3251338919"/>
                    </a:ext>
                  </a:extLst>
                </a:gridCol>
              </a:tblGrid>
              <a:tr h="524810">
                <a:tc gridSpan="4">
                  <a:txBody>
                    <a:bodyPr/>
                    <a:lstStyle/>
                    <a:p>
                      <a:pPr algn="ctr" fontAlgn="b"/>
                      <a:r>
                        <a:rPr lang="en-US" sz="1800" b="1" i="0" u="none" strike="noStrike" dirty="0">
                          <a:solidFill>
                            <a:srgbClr val="000000"/>
                          </a:solidFill>
                          <a:effectLst/>
                          <a:latin typeface="Calibri" panose="020F0502020204030204" pitchFamily="34" charset="0"/>
                        </a:rPr>
                        <a:t>Nov-2021 Itemized</a:t>
                      </a:r>
                    </a:p>
                  </a:txBody>
                  <a:tcPr marL="4763" marR="4763" marT="4763"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4200948218"/>
                  </a:ext>
                </a:extLst>
              </a:tr>
              <a:tr h="440163">
                <a:tc>
                  <a:txBody>
                    <a:bodyPr/>
                    <a:lstStyle/>
                    <a:p>
                      <a:pPr algn="l" fontAlgn="b"/>
                      <a:r>
                        <a:rPr lang="en-US" sz="1500" b="0" i="0" u="none" strike="noStrike" dirty="0">
                          <a:solidFill>
                            <a:srgbClr val="000000"/>
                          </a:solidFill>
                          <a:effectLst/>
                          <a:latin typeface="Calibri" panose="020F0502020204030204" pitchFamily="34" charset="0"/>
                        </a:rPr>
                        <a:t>Beginning Balance (November 1, 2021)</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$ 29,340.18 </a:t>
                      </a:r>
                    </a:p>
                  </a:txBody>
                  <a:tcPr marL="4763" marR="4763" marT="4763" marB="0" anchor="b">
                    <a:lnL>
                      <a:noFill/>
                    </a:lnL>
                    <a:lnR>
                      <a:noFill/>
                    </a:lnR>
                    <a:lnT>
                      <a:noFill/>
                    </a:lnT>
                    <a:lnB>
                      <a:noFill/>
                    </a:lnB>
                  </a:tcPr>
                </a:tc>
                <a:extLst>
                  <a:ext uri="{0D108BD9-81ED-4DB2-BD59-A6C34878D82A}">
                    <a16:rowId xmlns:a16="http://schemas.microsoft.com/office/drawing/2014/main" xmlns="" val="3065341384"/>
                  </a:ext>
                </a:extLst>
              </a:tr>
              <a:tr h="440163">
                <a:tc>
                  <a:txBody>
                    <a:bodyPr/>
                    <a:lstStyle/>
                    <a:p>
                      <a:pPr algn="l" fontAlgn="b"/>
                      <a:r>
                        <a:rPr lang="en-US" sz="1500" b="0" i="0" u="none" strike="noStrike">
                          <a:solidFill>
                            <a:srgbClr val="000000"/>
                          </a:solidFill>
                          <a:effectLst/>
                          <a:latin typeface="Calibri" panose="020F0502020204030204" pitchFamily="34" charset="0"/>
                        </a:rPr>
                        <a:t>Deposits</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$ 9,802.40 </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$ 39,142.58 </a:t>
                      </a:r>
                    </a:p>
                  </a:txBody>
                  <a:tcPr marL="4763" marR="4763" marT="4763" marB="0" anchor="b">
                    <a:lnL>
                      <a:noFill/>
                    </a:lnL>
                    <a:lnR>
                      <a:noFill/>
                    </a:lnR>
                    <a:lnT>
                      <a:noFill/>
                    </a:lnT>
                    <a:lnB>
                      <a:noFill/>
                    </a:lnB>
                  </a:tcPr>
                </a:tc>
                <a:extLst>
                  <a:ext uri="{0D108BD9-81ED-4DB2-BD59-A6C34878D82A}">
                    <a16:rowId xmlns:a16="http://schemas.microsoft.com/office/drawing/2014/main" xmlns="" val="26580262"/>
                  </a:ext>
                </a:extLst>
              </a:tr>
              <a:tr h="461963">
                <a:tc>
                  <a:txBody>
                    <a:bodyPr/>
                    <a:lstStyle/>
                    <a:p>
                      <a:pPr algn="l" fontAlgn="b"/>
                      <a:r>
                        <a:rPr lang="en-US" sz="1500" b="0" i="0" u="none" strike="noStrike">
                          <a:solidFill>
                            <a:srgbClr val="000000"/>
                          </a:solidFill>
                          <a:effectLst/>
                          <a:latin typeface="Calibri" panose="020F0502020204030204" pitchFamily="34" charset="0"/>
                        </a:rPr>
                        <a:t>Expenses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(8,700.20)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p>
                      <a:pPr algn="l" fontAlgn="b"/>
                      <a:r>
                        <a:rPr lang="en-US" sz="1500" b="0" i="0" u="none" strike="noStrike" dirty="0">
                          <a:solidFill>
                            <a:srgbClr val="000000"/>
                          </a:solidFill>
                          <a:effectLst/>
                          <a:latin typeface="Calibri" panose="020F0502020204030204" pitchFamily="34" charset="0"/>
                        </a:rPr>
                        <a:t> </a:t>
                      </a:r>
                    </a:p>
                  </a:txBody>
                  <a:tcPr marL="4763" marR="4763" marT="4763" marB="0" anchor="b">
                    <a:lnL>
                      <a:noFill/>
                    </a:lnL>
                    <a:lnR>
                      <a:noFill/>
                    </a:lnR>
                    <a:lnT>
                      <a:noFill/>
                    </a:lnT>
                    <a:lnB>
                      <a:noFill/>
                    </a:lnB>
                  </a:tcPr>
                </a:tc>
                <a:extLst>
                  <a:ext uri="{0D108BD9-81ED-4DB2-BD59-A6C34878D82A}">
                    <a16:rowId xmlns:a16="http://schemas.microsoft.com/office/drawing/2014/main" xmlns="" val="634858536"/>
                  </a:ext>
                </a:extLst>
              </a:tr>
              <a:tr h="440163">
                <a:tc>
                  <a:txBody>
                    <a:bodyPr/>
                    <a:lstStyle/>
                    <a:p>
                      <a:pPr algn="l" fontAlgn="b"/>
                      <a:r>
                        <a:rPr lang="en-US" sz="1500" b="0" i="0" u="none" strike="noStrike" dirty="0">
                          <a:solidFill>
                            <a:srgbClr val="000000"/>
                          </a:solidFill>
                          <a:effectLst/>
                          <a:latin typeface="Calibri" panose="020F0502020204030204" pitchFamily="34" charset="0"/>
                        </a:rPr>
                        <a:t>     Rent</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(3,669.40)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1782318557"/>
                  </a:ext>
                </a:extLst>
              </a:tr>
              <a:tr h="440163">
                <a:tc>
                  <a:txBody>
                    <a:bodyPr/>
                    <a:lstStyle/>
                    <a:p>
                      <a:pPr algn="l" fontAlgn="b"/>
                      <a:r>
                        <a:rPr lang="en-US" sz="1500" b="0" i="0" u="none" strike="noStrike">
                          <a:solidFill>
                            <a:srgbClr val="000000"/>
                          </a:solidFill>
                          <a:effectLst/>
                          <a:latin typeface="Calibri" panose="020F0502020204030204" pitchFamily="34" charset="0"/>
                        </a:rPr>
                        <a:t>     Brian Haines</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(4,922.00)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702514654"/>
                  </a:ext>
                </a:extLst>
              </a:tr>
              <a:tr h="440163">
                <a:tc>
                  <a:txBody>
                    <a:bodyPr/>
                    <a:lstStyle/>
                    <a:p>
                      <a:pPr algn="l" fontAlgn="b"/>
                      <a:r>
                        <a:rPr lang="en-US" sz="1500" b="0" i="0" u="none" strike="noStrike">
                          <a:solidFill>
                            <a:srgbClr val="000000"/>
                          </a:solidFill>
                          <a:effectLst/>
                          <a:latin typeface="Calibri" panose="020F0502020204030204" pitchFamily="34" charset="0"/>
                        </a:rPr>
                        <a:t>     Other (Electric, Water, Garbage/Recycling, Building)</a:t>
                      </a:r>
                    </a:p>
                  </a:txBody>
                  <a:tcPr marL="4763" marR="4763" marT="4763" marB="0" anchor="b">
                    <a:lnL>
                      <a:noFill/>
                    </a:lnL>
                    <a:lnR>
                      <a:noFill/>
                    </a:lnR>
                    <a:lnT>
                      <a:noFill/>
                    </a:lnT>
                    <a:lnB>
                      <a:noFill/>
                    </a:lnB>
                  </a:tcPr>
                </a:tc>
                <a:tc>
                  <a:txBody>
                    <a:bodyPr/>
                    <a:lstStyle/>
                    <a:p>
                      <a:pPr algn="l" fontAlgn="b"/>
                      <a:r>
                        <a:rPr lang="en-US" sz="1500" b="0" i="0" u="none" strike="noStrike" dirty="0">
                          <a:solidFill>
                            <a:srgbClr val="FF0000"/>
                          </a:solidFill>
                          <a:effectLst/>
                          <a:latin typeface="Calibri" panose="020F0502020204030204" pitchFamily="34" charset="0"/>
                        </a:rPr>
                        <a:t> $      (108.80)</a:t>
                      </a: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extLst>
                  <a:ext uri="{0D108BD9-81ED-4DB2-BD59-A6C34878D82A}">
                    <a16:rowId xmlns:a16="http://schemas.microsoft.com/office/drawing/2014/main" xmlns="" val="3037646701"/>
                  </a:ext>
                </a:extLst>
              </a:tr>
              <a:tr h="440163">
                <a:tc>
                  <a:txBody>
                    <a:bodyPr/>
                    <a:lstStyle/>
                    <a:p>
                      <a:pPr algn="l" fontAlgn="b"/>
                      <a:r>
                        <a:rPr lang="en-US" sz="1500" b="0" i="0" u="none" strike="noStrike" dirty="0">
                          <a:solidFill>
                            <a:srgbClr val="000000"/>
                          </a:solidFill>
                          <a:effectLst/>
                          <a:latin typeface="Calibri" panose="020F0502020204030204" pitchFamily="34" charset="0"/>
                        </a:rPr>
                        <a:t>Ending Balance (November 30, 2021)</a:t>
                      </a:r>
                    </a:p>
                  </a:txBody>
                  <a:tcPr marL="4763" marR="4763" marT="4763" marB="0" anchor="b">
                    <a:lnL>
                      <a:noFill/>
                    </a:lnL>
                    <a:lnR>
                      <a:noFill/>
                    </a:lnR>
                    <a:lnT>
                      <a:noFill/>
                    </a:lnT>
                    <a:lnB>
                      <a:noFill/>
                    </a:lnB>
                  </a:tcP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endParaRPr lang="en-US" sz="1500" b="0" i="0" u="none" strike="noStrike">
                        <a:solidFill>
                          <a:srgbClr val="000000"/>
                        </a:solidFill>
                        <a:effectLst/>
                        <a:latin typeface="Calibri" panose="020F0502020204030204" pitchFamily="34" charset="0"/>
                      </a:endParaRPr>
                    </a:p>
                  </a:txBody>
                  <a:tcPr marL="4763" marR="4763" marT="4763" marB="0" anchor="b">
                    <a:lnL>
                      <a:noFill/>
                    </a:lnL>
                    <a:lnR>
                      <a:noFill/>
                    </a:lnR>
                    <a:lnT>
                      <a:noFill/>
                    </a:lnT>
                    <a:lnB>
                      <a:noFill/>
                    </a:lnB>
                  </a:tcPr>
                </a:tc>
                <a:tc>
                  <a:txBody>
                    <a:bodyPr/>
                    <a:lstStyle/>
                    <a:p>
                      <a:pPr algn="l" fontAlgn="b"/>
                      <a:r>
                        <a:rPr lang="en-US" sz="1500" b="0" i="0" u="none" strike="noStrike" dirty="0">
                          <a:solidFill>
                            <a:srgbClr val="000000"/>
                          </a:solidFill>
                          <a:effectLst/>
                          <a:latin typeface="Calibri" panose="020F0502020204030204" pitchFamily="34" charset="0"/>
                        </a:rPr>
                        <a:t> $ 30,442.38 </a:t>
                      </a:r>
                    </a:p>
                  </a:txBody>
                  <a:tcPr marL="4763" marR="4763" marT="4763" marB="0" anchor="b">
                    <a:lnL>
                      <a:noFill/>
                    </a:lnL>
                    <a:lnR>
                      <a:noFill/>
                    </a:lnR>
                    <a:lnT>
                      <a:noFill/>
                    </a:lnT>
                    <a:lnB>
                      <a:noFill/>
                    </a:lnB>
                  </a:tcPr>
                </a:tc>
                <a:extLst>
                  <a:ext uri="{0D108BD9-81ED-4DB2-BD59-A6C34878D82A}">
                    <a16:rowId xmlns:a16="http://schemas.microsoft.com/office/drawing/2014/main" xmlns="" val="2259305071"/>
                  </a:ext>
                </a:extLst>
              </a:tr>
            </a:tbl>
          </a:graphicData>
        </a:graphic>
      </p:graphicFrame>
    </p:spTree>
    <p:extLst>
      <p:ext uri="{BB962C8B-B14F-4D97-AF65-F5344CB8AC3E}">
        <p14:creationId xmlns:p14="http://schemas.microsoft.com/office/powerpoint/2010/main" val="4005117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endParaRPr lang="en-US" sz="3000" dirty="0" smtClean="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4751518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61122032"/>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Steven James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Ward / 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Ward / Lamar McDonald</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smtClean="0">
                          <a:ln w="9525">
                            <a:solidFill>
                              <a:prstClr val="black"/>
                            </a:solidFill>
                            <a:prstDash val="solid"/>
                          </a:ln>
                          <a:solidFill>
                            <a:prstClr val="white"/>
                          </a:solidFill>
                          <a:effectLst>
                            <a:outerShdw blurRad="12700" dist="38100" dir="2700000" algn="tl" rotWithShape="0">
                              <a:prstClr val="black">
                                <a:lumMod val="50000"/>
                              </a:prstClr>
                            </a:outerShdw>
                          </a:effectLst>
                          <a:uLnTx/>
                          <a:uFillTx/>
                          <a:latin typeface="Calibri" panose="020F0502020204030204" pitchFamily="34" charset="0"/>
                          <a:ea typeface="+mn-ea"/>
                          <a:cs typeface="Calibri" panose="020F0502020204030204" pitchFamily="34" charset="0"/>
                        </a:rPr>
                        <a:t>Ryan Sollars</a:t>
                      </a:r>
                      <a:endParaRPr kumimoji="0" lang="en-US" sz="2200" b="1" i="0" u="none" strike="noStrike" kern="1200" cap="none" spc="0" normalizeH="0" baseline="0" noProof="0" dirty="0">
                        <a:ln w="9525">
                          <a:solidFill>
                            <a:prstClr val="black"/>
                          </a:solidFill>
                          <a:prstDash val="solid"/>
                        </a:ln>
                        <a:solidFill>
                          <a:prstClr val="white"/>
                        </a:solidFill>
                        <a:effectLst>
                          <a:outerShdw blurRad="12700" dist="38100" dir="2700000" algn="tl" rotWithShape="0">
                            <a:prstClr val="black">
                              <a:lumMod val="50000"/>
                            </a:prstClr>
                          </a:outerShdw>
                        </a:effectLst>
                        <a:uLnTx/>
                        <a:uFillTx/>
                        <a:latin typeface="Calibri" panose="020F0502020204030204" pitchFamily="34" charset="0"/>
                        <a:ea typeface="+mn-ea"/>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42543114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514350"/>
            <a:ext cx="9143999" cy="4510466"/>
          </a:xfrm>
          <a:prstGeom prst="rect">
            <a:avLst/>
          </a:prstGeom>
          <a:noFill/>
        </p:spPr>
        <p:txBody>
          <a:bodyPr wrap="square" lIns="91440" tIns="45720" rIns="91440" bIns="45720">
            <a:spAutoFit/>
          </a:bodyPr>
          <a:lstStyle/>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Working Ou</a:t>
            </a: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t </a:t>
            </a:r>
          </a:p>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Your </a:t>
            </a:r>
            <a:r>
              <a:rPr lang="en-US" sz="70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OWN</a:t>
            </a:r>
          </a:p>
          <a:p>
            <a:pPr algn="ctr"/>
            <a:r>
              <a:rPr lang="en-US" sz="7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Salvation</a:t>
            </a:r>
            <a:endParaRPr lang="en-US" sz="6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endParaRPr lang="en-US" sz="6000" dirty="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a:p>
            <a:pPr algn="ctr"/>
            <a:r>
              <a:rPr lang="en-US" sz="6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Philippians 2:12</a:t>
            </a:r>
            <a:endParaRPr lang="en-US" sz="6000"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839200" cy="3943350"/>
          </a:xfrm>
        </p:spPr>
        <p:txBody>
          <a:bodyPr>
            <a:noAutofit/>
          </a:bodyPr>
          <a:lstStyle/>
          <a:p>
            <a:pPr marL="0" indent="0" algn="just">
              <a:buNone/>
            </a:pPr>
            <a:r>
              <a:rPr lang="en-US" sz="3400" dirty="0" smtClean="0"/>
              <a:t>“</a:t>
            </a:r>
            <a:r>
              <a:rPr lang="en-US" sz="3400" i="1" dirty="0" smtClean="0"/>
              <a:t>Taking </a:t>
            </a:r>
            <a:r>
              <a:rPr lang="en-US" sz="3400" i="1" dirty="0"/>
              <a:t>ownership is about taking initiative. We take ownership when we believe that taking action is not someone else’s responsibility. You, as an individual, are accountable for the quality and timeliness of an outcome, even when you’re working with others. You care about the outcome the same way you would care as an owner of the </a:t>
            </a:r>
            <a:r>
              <a:rPr lang="en-US" sz="3400" i="1" dirty="0" smtClean="0"/>
              <a:t>organization</a:t>
            </a:r>
            <a:r>
              <a:rPr lang="en-US" sz="3400" dirty="0" smtClean="0"/>
              <a:t>”        Modern Manager, March 2017</a:t>
            </a:r>
            <a:endParaRPr lang="en-US" sz="34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Ownership in Business</a:t>
            </a:r>
            <a:endParaRPr lang="en-US" sz="6400" dirty="0">
              <a:latin typeface="+mn-lt"/>
            </a:endParaRPr>
          </a:p>
        </p:txBody>
      </p:sp>
    </p:spTree>
    <p:extLst>
      <p:ext uri="{BB962C8B-B14F-4D97-AF65-F5344CB8AC3E}">
        <p14:creationId xmlns:p14="http://schemas.microsoft.com/office/powerpoint/2010/main" val="399146489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Taking initiative</a:t>
            </a:r>
          </a:p>
          <a:p>
            <a:pPr marL="0" indent="0">
              <a:buNone/>
            </a:pPr>
            <a:endParaRPr lang="en-US" sz="1200" dirty="0" smtClean="0"/>
          </a:p>
          <a:p>
            <a:pPr marL="0" indent="0">
              <a:buNone/>
            </a:pPr>
            <a:r>
              <a:rPr lang="en-US" sz="3700" dirty="0" smtClean="0"/>
              <a:t>Not someone else’s responsibility</a:t>
            </a:r>
          </a:p>
          <a:p>
            <a:pPr marL="0" indent="0">
              <a:buNone/>
            </a:pPr>
            <a:endParaRPr lang="en-US" sz="1200" dirty="0" smtClean="0"/>
          </a:p>
          <a:p>
            <a:pPr marL="0" indent="0">
              <a:buNone/>
            </a:pPr>
            <a:r>
              <a:rPr lang="en-US" sz="3700" dirty="0" smtClean="0"/>
              <a:t>Accountable for quality and timeliness</a:t>
            </a:r>
          </a:p>
          <a:p>
            <a:pPr marL="0" indent="0">
              <a:buNone/>
            </a:pPr>
            <a:endParaRPr lang="en-US" sz="1200" dirty="0" smtClean="0"/>
          </a:p>
          <a:p>
            <a:pPr marL="0" indent="0">
              <a:buNone/>
            </a:pPr>
            <a:r>
              <a:rPr lang="en-US" sz="3700" dirty="0" smtClean="0"/>
              <a:t>You care as the owner cares</a:t>
            </a:r>
            <a:endParaRPr lang="en-US" sz="3700" dirty="0" smtClean="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400" dirty="0" smtClean="0">
                <a:latin typeface="+mn-lt"/>
              </a:rPr>
              <a:t>Ownership in Salvation</a:t>
            </a:r>
            <a:endParaRPr lang="en-US" sz="6400" dirty="0">
              <a:latin typeface="+mn-lt"/>
            </a:endParaRPr>
          </a:p>
        </p:txBody>
      </p:sp>
    </p:spTree>
    <p:extLst>
      <p:ext uri="{BB962C8B-B14F-4D97-AF65-F5344CB8AC3E}">
        <p14:creationId xmlns:p14="http://schemas.microsoft.com/office/powerpoint/2010/main" val="2044959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3700" dirty="0" smtClean="0"/>
              <a:t>Action to improve your sa</a:t>
            </a:r>
            <a:r>
              <a:rPr lang="en-US" sz="3700" dirty="0" smtClean="0"/>
              <a:t>lvation</a:t>
            </a:r>
          </a:p>
          <a:p>
            <a:pPr marL="0" indent="0">
              <a:buNone/>
            </a:pPr>
            <a:r>
              <a:rPr lang="en-US" sz="3700" dirty="0"/>
              <a:t>	</a:t>
            </a:r>
            <a:r>
              <a:rPr lang="en-US" sz="3700" dirty="0" smtClean="0"/>
              <a:t>2 Peter 1:10-11</a:t>
            </a:r>
          </a:p>
          <a:p>
            <a:pPr marL="0" indent="0">
              <a:buNone/>
            </a:pPr>
            <a:endParaRPr lang="en-US" sz="3700" dirty="0"/>
          </a:p>
          <a:p>
            <a:pPr marL="0" indent="0">
              <a:buNone/>
            </a:pPr>
            <a:r>
              <a:rPr lang="en-US" sz="3700" dirty="0" smtClean="0"/>
              <a:t>Preparing yourself to overcome trials</a:t>
            </a:r>
          </a:p>
          <a:p>
            <a:pPr marL="0" indent="0">
              <a:buNone/>
            </a:pPr>
            <a:r>
              <a:rPr lang="en-US" sz="3700" dirty="0"/>
              <a:t>	</a:t>
            </a:r>
            <a:r>
              <a:rPr lang="en-US" sz="3700" dirty="0" smtClean="0"/>
              <a:t>Ephesians 2:10-18</a:t>
            </a:r>
            <a:endParaRPr lang="en-US" sz="3700" dirty="0" smtClean="0"/>
          </a:p>
          <a:p>
            <a:pPr marL="0" indent="0">
              <a:buNone/>
            </a:pPr>
            <a:r>
              <a:rPr lang="en-US" sz="3700" dirty="0"/>
              <a:t>	</a:t>
            </a: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200" dirty="0" smtClean="0">
                <a:latin typeface="+mn-lt"/>
              </a:rPr>
              <a:t>Taking Initiative in Salvation</a:t>
            </a:r>
            <a:endParaRPr lang="en-US" sz="6200" dirty="0">
              <a:latin typeface="+mn-lt"/>
            </a:endParaRPr>
          </a:p>
        </p:txBody>
      </p:sp>
    </p:spTree>
    <p:extLst>
      <p:ext uri="{BB962C8B-B14F-4D97-AF65-F5344CB8AC3E}">
        <p14:creationId xmlns:p14="http://schemas.microsoft.com/office/powerpoint/2010/main" val="145139321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86800" cy="3943350"/>
          </a:xfrm>
        </p:spPr>
        <p:txBody>
          <a:bodyPr>
            <a:noAutofit/>
          </a:bodyPr>
          <a:lstStyle/>
          <a:p>
            <a:pPr marL="0" indent="0">
              <a:buNone/>
            </a:pPr>
            <a:r>
              <a:rPr lang="en-US" sz="3700" dirty="0" smtClean="0"/>
              <a:t>The church CANNOT save you</a:t>
            </a:r>
          </a:p>
          <a:p>
            <a:pPr marL="0" indent="0">
              <a:buNone/>
            </a:pPr>
            <a:r>
              <a:rPr lang="en-US" sz="3700" dirty="0"/>
              <a:t>	</a:t>
            </a:r>
            <a:r>
              <a:rPr lang="en-US" sz="3700" dirty="0" smtClean="0"/>
              <a:t>You </a:t>
            </a:r>
            <a:r>
              <a:rPr lang="en-US" sz="3700" dirty="0"/>
              <a:t>are not saved </a:t>
            </a:r>
            <a:r>
              <a:rPr lang="en-US" sz="3700" dirty="0" smtClean="0"/>
              <a:t>being </a:t>
            </a:r>
            <a:r>
              <a:rPr lang="en-US" sz="3700" dirty="0"/>
              <a:t>in a good church</a:t>
            </a:r>
          </a:p>
          <a:p>
            <a:pPr marL="0" indent="0">
              <a:buNone/>
            </a:pPr>
            <a:r>
              <a:rPr lang="en-US" sz="3700" dirty="0" smtClean="0"/>
              <a:t>	   A </a:t>
            </a:r>
            <a:r>
              <a:rPr lang="en-US" sz="3700" dirty="0"/>
              <a:t>church with good elders </a:t>
            </a:r>
            <a:r>
              <a:rPr lang="en-US" sz="3700" dirty="0" smtClean="0"/>
              <a:t>&amp; preacher</a:t>
            </a:r>
            <a:endParaRPr lang="en-US" sz="3700" dirty="0"/>
          </a:p>
          <a:p>
            <a:pPr marL="0" indent="0">
              <a:buNone/>
            </a:pPr>
            <a:r>
              <a:rPr lang="en-US" sz="3700" dirty="0" smtClean="0"/>
              <a:t> 	   A </a:t>
            </a:r>
            <a:r>
              <a:rPr lang="en-US" sz="3700" dirty="0"/>
              <a:t>church with a good </a:t>
            </a:r>
            <a:r>
              <a:rPr lang="en-US" sz="3700" dirty="0" smtClean="0"/>
              <a:t>reputation</a:t>
            </a:r>
          </a:p>
          <a:p>
            <a:pPr marL="0" indent="0">
              <a:buNone/>
            </a:pPr>
            <a:r>
              <a:rPr lang="en-US" sz="3700" dirty="0" smtClean="0"/>
              <a:t>	Revelation 2-3</a:t>
            </a:r>
            <a:endParaRPr lang="en-US" sz="3700" dirty="0"/>
          </a:p>
          <a:p>
            <a:pPr marL="0" indent="0">
              <a:buNone/>
            </a:pPr>
            <a:endParaRPr lang="en-US" sz="3700" dirty="0" smtClean="0"/>
          </a:p>
        </p:txBody>
      </p:sp>
      <p:sp>
        <p:nvSpPr>
          <p:cNvPr id="5" name="Title 4"/>
          <p:cNvSpPr>
            <a:spLocks noGrp="1"/>
          </p:cNvSpPr>
          <p:nvPr>
            <p:ph type="title"/>
          </p:nvPr>
        </p:nvSpPr>
        <p:spPr>
          <a:xfrm>
            <a:off x="0" y="0"/>
            <a:ext cx="9144000" cy="1063229"/>
          </a:xfrm>
        </p:spPr>
        <p:txBody>
          <a:bodyPr>
            <a:noAutofit/>
          </a:bodyPr>
          <a:lstStyle/>
          <a:p>
            <a:pPr algn="ctr"/>
            <a:r>
              <a:rPr lang="en-US" sz="6000" dirty="0" smtClean="0">
                <a:latin typeface="+mn-lt"/>
              </a:rPr>
              <a:t>Not Another’s Responsibility</a:t>
            </a:r>
            <a:endParaRPr lang="en-US" sz="6000" dirty="0">
              <a:latin typeface="+mn-lt"/>
            </a:endParaRPr>
          </a:p>
        </p:txBody>
      </p:sp>
    </p:spTree>
    <p:extLst>
      <p:ext uri="{BB962C8B-B14F-4D97-AF65-F5344CB8AC3E}">
        <p14:creationId xmlns:p14="http://schemas.microsoft.com/office/powerpoint/2010/main" val="42776674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302853</TotalTime>
  <Words>1284</Words>
  <Application>Microsoft Office PowerPoint</Application>
  <PresentationFormat>On-screen Show (16:9)</PresentationFormat>
  <Paragraphs>286</Paragraphs>
  <Slides>29</Slides>
  <Notes>18</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Arial</vt:lpstr>
      <vt:lpstr>Bell MT</vt:lpstr>
      <vt:lpstr>Calibri</vt:lpstr>
      <vt:lpstr>Calibri Light</vt:lpstr>
      <vt:lpstr>Lucida Sans Unicode</vt:lpstr>
      <vt:lpstr>system-ui</vt:lpstr>
      <vt:lpstr>Times New Roman</vt:lpstr>
      <vt:lpstr>Wingdings</vt:lpstr>
      <vt:lpstr>Office Theme</vt:lpstr>
      <vt:lpstr>1_Office Theme</vt:lpstr>
      <vt:lpstr>Welcome!</vt:lpstr>
      <vt:lpstr>John 17</vt:lpstr>
      <vt:lpstr>Welcome!</vt:lpstr>
      <vt:lpstr>PowerPoint Presentation</vt:lpstr>
      <vt:lpstr>PowerPoint Presentation</vt:lpstr>
      <vt:lpstr>Ownership in Business</vt:lpstr>
      <vt:lpstr>Ownership in Salvation</vt:lpstr>
      <vt:lpstr>Taking Initiative in Salvation</vt:lpstr>
      <vt:lpstr>Not Another’s Responsibility</vt:lpstr>
      <vt:lpstr>Not Another’s Responsibility</vt:lpstr>
      <vt:lpstr>Not Another’s Responsibility</vt:lpstr>
      <vt:lpstr>Being Accountable</vt:lpstr>
      <vt:lpstr>Caring as the Owner</vt:lpstr>
      <vt:lpstr>Caring as the Owner</vt:lpstr>
      <vt:lpstr>Work Out Your Salvation</vt:lpstr>
      <vt:lpstr>Work Out Your Salvation</vt:lpstr>
      <vt:lpstr>Conclusions</vt:lpstr>
      <vt:lpstr>PowerPoint Presentation</vt:lpstr>
      <vt:lpstr>Where Are You Going</vt:lpstr>
      <vt:lpstr>Sunset Church of Christ</vt:lpstr>
      <vt:lpstr>PowerPoint Presentation</vt:lpstr>
      <vt:lpstr>PowerPoint Presentation</vt:lpstr>
      <vt:lpstr>PowerPoint Presentation</vt:lpstr>
      <vt:lpstr>PowerPoint Presentation</vt:lpstr>
      <vt:lpstr>Backup</vt:lpstr>
      <vt:lpstr>Meeting location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1228</cp:revision>
  <dcterms:modified xsi:type="dcterms:W3CDTF">2022-06-05T15:20:56Z</dcterms:modified>
</cp:coreProperties>
</file>